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298" r:id="rId30"/>
    <p:sldId id="293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29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Высота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Высота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Лист1!$C$2:$C$32</c:f>
              <c:numCache>
                <c:formatCode>General</c:formatCode>
                <c:ptCount val="31"/>
                <c:pt idx="0">
                  <c:v>1.96</c:v>
                </c:pt>
                <c:pt idx="1">
                  <c:v>1.9</c:v>
                </c:pt>
                <c:pt idx="2">
                  <c:v>1.96</c:v>
                </c:pt>
                <c:pt idx="3">
                  <c:v>1.9</c:v>
                </c:pt>
                <c:pt idx="4">
                  <c:v>2.62</c:v>
                </c:pt>
                <c:pt idx="5">
                  <c:v>50.08</c:v>
                </c:pt>
                <c:pt idx="6">
                  <c:v>100.72</c:v>
                </c:pt>
                <c:pt idx="7">
                  <c:v>140.15</c:v>
                </c:pt>
                <c:pt idx="8">
                  <c:v>166.95</c:v>
                </c:pt>
                <c:pt idx="9">
                  <c:v>183.62</c:v>
                </c:pt>
                <c:pt idx="10">
                  <c:v>190.3</c:v>
                </c:pt>
                <c:pt idx="11">
                  <c:v>187.49</c:v>
                </c:pt>
                <c:pt idx="12">
                  <c:v>174.93</c:v>
                </c:pt>
                <c:pt idx="13">
                  <c:v>148.80000000000001</c:v>
                </c:pt>
                <c:pt idx="14">
                  <c:v>147.11000000000001</c:v>
                </c:pt>
                <c:pt idx="15">
                  <c:v>124.91</c:v>
                </c:pt>
                <c:pt idx="16">
                  <c:v>115.99</c:v>
                </c:pt>
                <c:pt idx="17">
                  <c:v>90.12</c:v>
                </c:pt>
                <c:pt idx="18">
                  <c:v>84.09</c:v>
                </c:pt>
                <c:pt idx="19">
                  <c:v>65.83</c:v>
                </c:pt>
                <c:pt idx="20">
                  <c:v>46.64</c:v>
                </c:pt>
                <c:pt idx="21">
                  <c:v>39.01</c:v>
                </c:pt>
                <c:pt idx="22">
                  <c:v>25.65</c:v>
                </c:pt>
                <c:pt idx="23">
                  <c:v>8.8800000000000008</c:v>
                </c:pt>
                <c:pt idx="24">
                  <c:v>0.91</c:v>
                </c:pt>
                <c:pt idx="25">
                  <c:v>-0.75</c:v>
                </c:pt>
                <c:pt idx="26">
                  <c:v>-0.4</c:v>
                </c:pt>
                <c:pt idx="27">
                  <c:v>-0.56999999999999995</c:v>
                </c:pt>
                <c:pt idx="28">
                  <c:v>-0.8</c:v>
                </c:pt>
                <c:pt idx="29">
                  <c:v>-0.69</c:v>
                </c:pt>
                <c:pt idx="30">
                  <c:v>-0.76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BE-47DB-933C-CB522F2BF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00"/>
          <c:min val="-1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0404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Давление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Давление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Лист1!$M$2:$M$32</c:f>
              <c:numCache>
                <c:formatCode>General</c:formatCode>
                <c:ptCount val="31"/>
                <c:pt idx="0">
                  <c:v>99102.12</c:v>
                </c:pt>
                <c:pt idx="1">
                  <c:v>99102.75</c:v>
                </c:pt>
                <c:pt idx="2">
                  <c:v>99102.1</c:v>
                </c:pt>
                <c:pt idx="3">
                  <c:v>99111.82</c:v>
                </c:pt>
                <c:pt idx="4">
                  <c:v>99094.23</c:v>
                </c:pt>
                <c:pt idx="5">
                  <c:v>98535.72</c:v>
                </c:pt>
                <c:pt idx="6">
                  <c:v>97942.47</c:v>
                </c:pt>
                <c:pt idx="7">
                  <c:v>97482.67</c:v>
                </c:pt>
                <c:pt idx="8">
                  <c:v>97171.08</c:v>
                </c:pt>
                <c:pt idx="9">
                  <c:v>96977.71</c:v>
                </c:pt>
                <c:pt idx="10">
                  <c:v>96898.78</c:v>
                </c:pt>
                <c:pt idx="11">
                  <c:v>96932.83</c:v>
                </c:pt>
                <c:pt idx="12">
                  <c:v>97078.49</c:v>
                </c:pt>
                <c:pt idx="13">
                  <c:v>97381.92</c:v>
                </c:pt>
                <c:pt idx="14">
                  <c:v>97401.600000000006</c:v>
                </c:pt>
                <c:pt idx="15">
                  <c:v>97660.17</c:v>
                </c:pt>
                <c:pt idx="16">
                  <c:v>97764.17</c:v>
                </c:pt>
                <c:pt idx="17">
                  <c:v>98066.42</c:v>
                </c:pt>
                <c:pt idx="18">
                  <c:v>98136.97</c:v>
                </c:pt>
                <c:pt idx="19">
                  <c:v>98350.89</c:v>
                </c:pt>
                <c:pt idx="20">
                  <c:v>98576.16</c:v>
                </c:pt>
                <c:pt idx="21">
                  <c:v>98665.74</c:v>
                </c:pt>
                <c:pt idx="22">
                  <c:v>98822.9</c:v>
                </c:pt>
                <c:pt idx="23">
                  <c:v>99020.41</c:v>
                </c:pt>
                <c:pt idx="24">
                  <c:v>99114.42</c:v>
                </c:pt>
                <c:pt idx="25">
                  <c:v>99134</c:v>
                </c:pt>
                <c:pt idx="26">
                  <c:v>99129.96</c:v>
                </c:pt>
                <c:pt idx="27">
                  <c:v>99131.89</c:v>
                </c:pt>
                <c:pt idx="28">
                  <c:v>99134.58</c:v>
                </c:pt>
                <c:pt idx="29">
                  <c:v>99133.35</c:v>
                </c:pt>
                <c:pt idx="30">
                  <c:v>99134.11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4-4674-8682-EF6653951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in val="968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Давление,</a:t>
                </a:r>
                <a:r>
                  <a:rPr lang="ru-RU" sz="1200" baseline="0"/>
                  <a:t> Па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Температура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Лист1!$N$2:$N$32</c:f>
              <c:numCache>
                <c:formatCode>General</c:formatCode>
                <c:ptCount val="31"/>
                <c:pt idx="0">
                  <c:v>13.78</c:v>
                </c:pt>
                <c:pt idx="1">
                  <c:v>13.79</c:v>
                </c:pt>
                <c:pt idx="2">
                  <c:v>13.8</c:v>
                </c:pt>
                <c:pt idx="3">
                  <c:v>13.82</c:v>
                </c:pt>
                <c:pt idx="4">
                  <c:v>13.8</c:v>
                </c:pt>
                <c:pt idx="5">
                  <c:v>13.8</c:v>
                </c:pt>
                <c:pt idx="6">
                  <c:v>13.72</c:v>
                </c:pt>
                <c:pt idx="7">
                  <c:v>13.66</c:v>
                </c:pt>
                <c:pt idx="8">
                  <c:v>13.61</c:v>
                </c:pt>
                <c:pt idx="9">
                  <c:v>13.54</c:v>
                </c:pt>
                <c:pt idx="10">
                  <c:v>13.5</c:v>
                </c:pt>
                <c:pt idx="11">
                  <c:v>13.48</c:v>
                </c:pt>
                <c:pt idx="12">
                  <c:v>13.44</c:v>
                </c:pt>
                <c:pt idx="13">
                  <c:v>13.32</c:v>
                </c:pt>
                <c:pt idx="14">
                  <c:v>12.73</c:v>
                </c:pt>
                <c:pt idx="15">
                  <c:v>12.72</c:v>
                </c:pt>
                <c:pt idx="16">
                  <c:v>12.47</c:v>
                </c:pt>
                <c:pt idx="17">
                  <c:v>12.39</c:v>
                </c:pt>
                <c:pt idx="18">
                  <c:v>12.28</c:v>
                </c:pt>
                <c:pt idx="19">
                  <c:v>12.15</c:v>
                </c:pt>
                <c:pt idx="20">
                  <c:v>11.87</c:v>
                </c:pt>
                <c:pt idx="21">
                  <c:v>11.65</c:v>
                </c:pt>
                <c:pt idx="22">
                  <c:v>11.57</c:v>
                </c:pt>
                <c:pt idx="23">
                  <c:v>11.46</c:v>
                </c:pt>
                <c:pt idx="24">
                  <c:v>11.39</c:v>
                </c:pt>
                <c:pt idx="25">
                  <c:v>11.33</c:v>
                </c:pt>
                <c:pt idx="26">
                  <c:v>11.41</c:v>
                </c:pt>
                <c:pt idx="27">
                  <c:v>11.46</c:v>
                </c:pt>
                <c:pt idx="28">
                  <c:v>11.51</c:v>
                </c:pt>
                <c:pt idx="29">
                  <c:v>11.54</c:v>
                </c:pt>
                <c:pt idx="30">
                  <c:v>11.57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D8-4076-8916-8C25A3AFE2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5"/>
          <c:min val="1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Температура,</a:t>
                </a:r>
                <a:r>
                  <a:rPr lang="ru-RU" sz="1200" baseline="0"/>
                  <a:t> </a:t>
                </a:r>
                <a:r>
                  <a:rPr lang="ru-RU" sz="12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ускорения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Ay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Лист1!$E$2:$E$32</c:f>
              <c:numCache>
                <c:formatCode>General</c:formatCode>
                <c:ptCount val="31"/>
                <c:pt idx="0">
                  <c:v>8.18</c:v>
                </c:pt>
                <c:pt idx="1">
                  <c:v>8.18</c:v>
                </c:pt>
                <c:pt idx="2">
                  <c:v>8.18</c:v>
                </c:pt>
                <c:pt idx="3">
                  <c:v>8.19</c:v>
                </c:pt>
                <c:pt idx="4">
                  <c:v>16</c:v>
                </c:pt>
                <c:pt idx="5">
                  <c:v>0.41</c:v>
                </c:pt>
                <c:pt idx="6">
                  <c:v>2.21</c:v>
                </c:pt>
                <c:pt idx="7">
                  <c:v>1.47</c:v>
                </c:pt>
                <c:pt idx="8">
                  <c:v>0.93</c:v>
                </c:pt>
                <c:pt idx="9">
                  <c:v>0.41</c:v>
                </c:pt>
                <c:pt idx="10">
                  <c:v>0.28000000000000003</c:v>
                </c:pt>
                <c:pt idx="11">
                  <c:v>0.35</c:v>
                </c:pt>
                <c:pt idx="12">
                  <c:v>1.64</c:v>
                </c:pt>
                <c:pt idx="13">
                  <c:v>9.36</c:v>
                </c:pt>
                <c:pt idx="14">
                  <c:v>1.21</c:v>
                </c:pt>
                <c:pt idx="15">
                  <c:v>2.99</c:v>
                </c:pt>
                <c:pt idx="16">
                  <c:v>0.03</c:v>
                </c:pt>
                <c:pt idx="17">
                  <c:v>5.48</c:v>
                </c:pt>
                <c:pt idx="18">
                  <c:v>2.5299999999999998</c:v>
                </c:pt>
                <c:pt idx="19">
                  <c:v>2.84</c:v>
                </c:pt>
                <c:pt idx="20">
                  <c:v>5.27</c:v>
                </c:pt>
                <c:pt idx="21">
                  <c:v>2.33</c:v>
                </c:pt>
                <c:pt idx="22">
                  <c:v>0.42</c:v>
                </c:pt>
                <c:pt idx="23">
                  <c:v>2.16</c:v>
                </c:pt>
                <c:pt idx="24">
                  <c:v>2.34</c:v>
                </c:pt>
                <c:pt idx="25">
                  <c:v>0.41</c:v>
                </c:pt>
                <c:pt idx="26">
                  <c:v>0.21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34-4834-B166-844FB75862E8}"/>
            </c:ext>
          </c:extLst>
        </c:ser>
        <c:ser>
          <c:idx val="1"/>
          <c:order val="1"/>
          <c:tx>
            <c:v>Ax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Лист1!$D$2:$D$32</c:f>
              <c:numCache>
                <c:formatCode>General</c:formatCode>
                <c:ptCount val="31"/>
                <c:pt idx="0">
                  <c:v>7.0000000000000007E-2</c:v>
                </c:pt>
                <c:pt idx="1">
                  <c:v>0.11</c:v>
                </c:pt>
                <c:pt idx="2">
                  <c:v>0.06</c:v>
                </c:pt>
                <c:pt idx="3">
                  <c:v>0.14000000000000001</c:v>
                </c:pt>
                <c:pt idx="4">
                  <c:v>0.48</c:v>
                </c:pt>
                <c:pt idx="5">
                  <c:v>1.61</c:v>
                </c:pt>
                <c:pt idx="6">
                  <c:v>1.4</c:v>
                </c:pt>
                <c:pt idx="7">
                  <c:v>0.39</c:v>
                </c:pt>
                <c:pt idx="8">
                  <c:v>0.79</c:v>
                </c:pt>
                <c:pt idx="9">
                  <c:v>0.41</c:v>
                </c:pt>
                <c:pt idx="10">
                  <c:v>0.35</c:v>
                </c:pt>
                <c:pt idx="11">
                  <c:v>0.32</c:v>
                </c:pt>
                <c:pt idx="12">
                  <c:v>4.51</c:v>
                </c:pt>
                <c:pt idx="13">
                  <c:v>3.35</c:v>
                </c:pt>
                <c:pt idx="14">
                  <c:v>4.05</c:v>
                </c:pt>
                <c:pt idx="15">
                  <c:v>3.79</c:v>
                </c:pt>
                <c:pt idx="16">
                  <c:v>1.1299999999999999</c:v>
                </c:pt>
                <c:pt idx="17">
                  <c:v>1.04</c:v>
                </c:pt>
                <c:pt idx="18">
                  <c:v>5.45</c:v>
                </c:pt>
                <c:pt idx="19">
                  <c:v>3.15</c:v>
                </c:pt>
                <c:pt idx="20">
                  <c:v>5.37</c:v>
                </c:pt>
                <c:pt idx="21">
                  <c:v>0.39</c:v>
                </c:pt>
                <c:pt idx="22">
                  <c:v>6.6</c:v>
                </c:pt>
                <c:pt idx="23">
                  <c:v>4.91</c:v>
                </c:pt>
                <c:pt idx="24">
                  <c:v>16</c:v>
                </c:pt>
                <c:pt idx="25">
                  <c:v>8.69</c:v>
                </c:pt>
                <c:pt idx="26">
                  <c:v>8.0299999999999994</c:v>
                </c:pt>
                <c:pt idx="27">
                  <c:v>8.0299999999999994</c:v>
                </c:pt>
                <c:pt idx="28">
                  <c:v>8.06</c:v>
                </c:pt>
                <c:pt idx="29">
                  <c:v>8.0399999999999991</c:v>
                </c:pt>
                <c:pt idx="30">
                  <c:v>8.0500000000000007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34-4834-B166-844FB75862E8}"/>
            </c:ext>
          </c:extLst>
        </c:ser>
        <c:ser>
          <c:idx val="2"/>
          <c:order val="2"/>
          <c:tx>
            <c:v>Az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Лист1!$F$2:$F$32</c:f>
              <c:numCache>
                <c:formatCode>General</c:formatCode>
                <c:ptCount val="31"/>
                <c:pt idx="0">
                  <c:v>0.06</c:v>
                </c:pt>
                <c:pt idx="1">
                  <c:v>0.13</c:v>
                </c:pt>
                <c:pt idx="2">
                  <c:v>0.01</c:v>
                </c:pt>
                <c:pt idx="3">
                  <c:v>0.25</c:v>
                </c:pt>
                <c:pt idx="4">
                  <c:v>0.04</c:v>
                </c:pt>
                <c:pt idx="5">
                  <c:v>0.21</c:v>
                </c:pt>
                <c:pt idx="6">
                  <c:v>0.01</c:v>
                </c:pt>
                <c:pt idx="7">
                  <c:v>0.32</c:v>
                </c:pt>
                <c:pt idx="8">
                  <c:v>0.24</c:v>
                </c:pt>
                <c:pt idx="9">
                  <c:v>0.21</c:v>
                </c:pt>
                <c:pt idx="10">
                  <c:v>0.28999999999999998</c:v>
                </c:pt>
                <c:pt idx="11">
                  <c:v>0.28000000000000003</c:v>
                </c:pt>
                <c:pt idx="12">
                  <c:v>0.03</c:v>
                </c:pt>
                <c:pt idx="13">
                  <c:v>5.3</c:v>
                </c:pt>
                <c:pt idx="14">
                  <c:v>6.42</c:v>
                </c:pt>
                <c:pt idx="15">
                  <c:v>8.4499999999999993</c:v>
                </c:pt>
                <c:pt idx="16">
                  <c:v>7.63</c:v>
                </c:pt>
                <c:pt idx="17">
                  <c:v>1.7</c:v>
                </c:pt>
                <c:pt idx="18">
                  <c:v>4.3</c:v>
                </c:pt>
                <c:pt idx="19">
                  <c:v>5.18</c:v>
                </c:pt>
                <c:pt idx="20">
                  <c:v>4.24</c:v>
                </c:pt>
                <c:pt idx="21">
                  <c:v>9.33</c:v>
                </c:pt>
                <c:pt idx="22">
                  <c:v>5.76</c:v>
                </c:pt>
                <c:pt idx="23">
                  <c:v>5.51</c:v>
                </c:pt>
                <c:pt idx="24">
                  <c:v>16</c:v>
                </c:pt>
                <c:pt idx="25">
                  <c:v>2.88</c:v>
                </c:pt>
                <c:pt idx="26">
                  <c:v>0.89</c:v>
                </c:pt>
                <c:pt idx="27">
                  <c:v>0.89</c:v>
                </c:pt>
                <c:pt idx="28">
                  <c:v>0.86</c:v>
                </c:pt>
                <c:pt idx="29">
                  <c:v>0.88</c:v>
                </c:pt>
                <c:pt idx="30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34-4834-B166-844FB7586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Время,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35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Ускорение, м/с</a:t>
                </a:r>
                <a:r>
                  <a:rPr lang="en-US"/>
                  <a:t>^2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Модуль ускорения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Модуль ускорения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Лист1!$U$2:$U$32</c:f>
              <c:numCache>
                <c:formatCode>General</c:formatCode>
                <c:ptCount val="31"/>
                <c:pt idx="0">
                  <c:v>8.1805195434030971</c:v>
                </c:pt>
                <c:pt idx="1">
                  <c:v>8.181772424114472</c:v>
                </c:pt>
                <c:pt idx="2">
                  <c:v>8.1802261582428155</c:v>
                </c:pt>
                <c:pt idx="3">
                  <c:v>8.1950106772352651</c:v>
                </c:pt>
                <c:pt idx="4">
                  <c:v>16.007248358165747</c:v>
                </c:pt>
                <c:pt idx="5">
                  <c:v>1.6746044309030117</c:v>
                </c:pt>
                <c:pt idx="6">
                  <c:v>2.6161421979701331</c:v>
                </c:pt>
                <c:pt idx="7">
                  <c:v>1.5541557193537587</c:v>
                </c:pt>
                <c:pt idx="8">
                  <c:v>1.2436237373096415</c:v>
                </c:pt>
                <c:pt idx="9">
                  <c:v>0.6166846844214634</c:v>
                </c:pt>
                <c:pt idx="10">
                  <c:v>0.53385391260156556</c:v>
                </c:pt>
                <c:pt idx="11">
                  <c:v>0.55072679252057455</c:v>
                </c:pt>
                <c:pt idx="12">
                  <c:v>4.7990207334413553</c:v>
                </c:pt>
                <c:pt idx="13">
                  <c:v>11.265970885813614</c:v>
                </c:pt>
                <c:pt idx="14">
                  <c:v>7.6865466888583978</c:v>
                </c:pt>
                <c:pt idx="15">
                  <c:v>9.7317367411988691</c:v>
                </c:pt>
                <c:pt idx="16">
                  <c:v>7.7132807546464948</c:v>
                </c:pt>
                <c:pt idx="17">
                  <c:v>5.8311233909084796</c:v>
                </c:pt>
                <c:pt idx="18">
                  <c:v>7.3887346683989135</c:v>
                </c:pt>
                <c:pt idx="19">
                  <c:v>6.6948114237818528</c:v>
                </c:pt>
                <c:pt idx="20">
                  <c:v>8.6363997128433105</c:v>
                </c:pt>
                <c:pt idx="21">
                  <c:v>9.6244428410168243</c:v>
                </c:pt>
                <c:pt idx="22">
                  <c:v>8.7700627135728055</c:v>
                </c:pt>
                <c:pt idx="23">
                  <c:v>7.6898504536824381</c:v>
                </c:pt>
                <c:pt idx="24">
                  <c:v>22.748090029714582</c:v>
                </c:pt>
                <c:pt idx="25">
                  <c:v>9.1639838498329969</c:v>
                </c:pt>
                <c:pt idx="26">
                  <c:v>8.0818995291948532</c:v>
                </c:pt>
                <c:pt idx="27">
                  <c:v>8.0816458719743469</c:v>
                </c:pt>
                <c:pt idx="28">
                  <c:v>8.1082180533086312</c:v>
                </c:pt>
                <c:pt idx="29">
                  <c:v>8.0904882423744979</c:v>
                </c:pt>
                <c:pt idx="30">
                  <c:v>8.0991048888133328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98-4065-9984-7A591E8E1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3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Ускорение,</a:t>
                </a:r>
                <a:r>
                  <a:rPr lang="ru-RU" sz="1200" baseline="0"/>
                  <a:t> м/с</a:t>
                </a:r>
                <a:r>
                  <a:rPr lang="en-US" sz="1200" baseline="0"/>
                  <a:t>^2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магнитного поля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Mx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66-47A3-B935-A890A5AF40C4}"/>
            </c:ext>
          </c:extLst>
        </c:ser>
        <c:ser>
          <c:idx val="1"/>
          <c:order val="1"/>
          <c:tx>
            <c:v>My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66-47A3-B935-A890A5AF40C4}"/>
            </c:ext>
          </c:extLst>
        </c:ser>
        <c:ser>
          <c:idx val="2"/>
          <c:order val="2"/>
          <c:tx>
            <c:v>Mz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Лист1!$L$2:$L$32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55</c:v>
                </c:pt>
                <c:pt idx="3">
                  <c:v>60</c:v>
                </c:pt>
                <c:pt idx="4">
                  <c:v>54</c:v>
                </c:pt>
                <c:pt idx="5">
                  <c:v>-16</c:v>
                </c:pt>
                <c:pt idx="6">
                  <c:v>-68</c:v>
                </c:pt>
                <c:pt idx="7">
                  <c:v>58</c:v>
                </c:pt>
                <c:pt idx="8">
                  <c:v>69</c:v>
                </c:pt>
                <c:pt idx="9">
                  <c:v>-80</c:v>
                </c:pt>
                <c:pt idx="10">
                  <c:v>-203</c:v>
                </c:pt>
                <c:pt idx="11">
                  <c:v>-256</c:v>
                </c:pt>
                <c:pt idx="12">
                  <c:v>-190</c:v>
                </c:pt>
                <c:pt idx="13">
                  <c:v>-38</c:v>
                </c:pt>
                <c:pt idx="14">
                  <c:v>153</c:v>
                </c:pt>
                <c:pt idx="15">
                  <c:v>181</c:v>
                </c:pt>
                <c:pt idx="16">
                  <c:v>212</c:v>
                </c:pt>
                <c:pt idx="17">
                  <c:v>-26</c:v>
                </c:pt>
                <c:pt idx="18">
                  <c:v>43</c:v>
                </c:pt>
                <c:pt idx="19">
                  <c:v>9</c:v>
                </c:pt>
                <c:pt idx="20">
                  <c:v>96</c:v>
                </c:pt>
                <c:pt idx="21">
                  <c:v>207</c:v>
                </c:pt>
                <c:pt idx="22">
                  <c:v>121</c:v>
                </c:pt>
                <c:pt idx="23">
                  <c:v>120</c:v>
                </c:pt>
                <c:pt idx="24">
                  <c:v>185</c:v>
                </c:pt>
                <c:pt idx="25">
                  <c:v>-63</c:v>
                </c:pt>
                <c:pt idx="26">
                  <c:v>7</c:v>
                </c:pt>
                <c:pt idx="27">
                  <c:v>-11</c:v>
                </c:pt>
                <c:pt idx="28">
                  <c:v>-7</c:v>
                </c:pt>
                <c:pt idx="29">
                  <c:v>-3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66-47A3-B935-A890A5AF40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200"/>
          <c:min val="-4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0.46267</cdr:x>
      <cdr:y>0.25031</cdr:y>
    </cdr:from>
    <cdr:to>
      <cdr:x>0.49067</cdr:x>
      <cdr:y>0.30394</cdr:y>
    </cdr:to>
    <cdr:sp macro="" textlink="">
      <cdr:nvSpPr>
        <cdr:cNvPr id="3" name="TextBox 4">
          <a:extLst xmlns:a="http://schemas.openxmlformats.org/drawingml/2006/main">
            <a:ext uri="{FF2B5EF4-FFF2-40B4-BE49-F238E27FC236}">
              <a16:creationId xmlns:a16="http://schemas.microsoft.com/office/drawing/2014/main" id="{B01B49EF-FF8B-49C0-A544-EBB8FCF20E10}"/>
            </a:ext>
          </a:extLst>
        </cdr:cNvPr>
        <cdr:cNvSpPr txBox="1"/>
      </cdr:nvSpPr>
      <cdr:spPr>
        <a:xfrm xmlns:a="http://schemas.openxmlformats.org/drawingml/2006/main">
          <a:off x="4613175" y="1723810"/>
          <a:ext cx="279133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b="1" dirty="0">
              <a:solidFill>
                <a:schemeClr val="bg1"/>
              </a:solidFill>
            </a:rPr>
            <a:t>3</a:t>
          </a:r>
        </a:p>
      </cdr:txBody>
    </cdr:sp>
  </cdr:relSizeAnchor>
  <cdr:relSizeAnchor xmlns:cdr="http://schemas.openxmlformats.org/drawingml/2006/chartDrawing">
    <cdr:from>
      <cdr:x>0.79475</cdr:x>
      <cdr:y>0.86278</cdr:y>
    </cdr:from>
    <cdr:to>
      <cdr:x>0.82275</cdr:x>
      <cdr:y>0.91641</cdr:y>
    </cdr:to>
    <cdr:sp macro="" textlink="">
      <cdr:nvSpPr>
        <cdr:cNvPr id="4" name="TextBox 4">
          <a:extLst xmlns:a="http://schemas.openxmlformats.org/drawingml/2006/main">
            <a:ext uri="{FF2B5EF4-FFF2-40B4-BE49-F238E27FC236}">
              <a16:creationId xmlns:a16="http://schemas.microsoft.com/office/drawing/2014/main" id="{B01B49EF-FF8B-49C0-A544-EBB8FCF20E10}"/>
            </a:ext>
          </a:extLst>
        </cdr:cNvPr>
        <cdr:cNvSpPr txBox="1"/>
      </cdr:nvSpPr>
      <cdr:spPr>
        <a:xfrm xmlns:a="http://schemas.openxmlformats.org/drawingml/2006/main">
          <a:off x="7924284" y="5941773"/>
          <a:ext cx="279133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ru-RU" b="1" dirty="0">
              <a:solidFill>
                <a:schemeClr val="bg1"/>
              </a:solidFill>
            </a:rPr>
            <a:t>4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Учитывая,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GY-801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6000" y="1120949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20949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857" t="-649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9F1B760-DD4F-4F97-A3D9-8C836D486D58}"/>
              </a:ext>
            </a:extLst>
          </p:cNvPr>
          <p:cNvCxnSpPr/>
          <p:nvPr/>
        </p:nvCxnSpPr>
        <p:spPr bwMode="auto">
          <a:xfrm>
            <a:off x="4421080" y="4935984"/>
            <a:ext cx="0" cy="19530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9D73C00-9A65-430E-9141-195BEC0CE1A5}"/>
              </a:ext>
            </a:extLst>
          </p:cNvPr>
          <p:cNvCxnSpPr/>
          <p:nvPr/>
        </p:nvCxnSpPr>
        <p:spPr bwMode="auto">
          <a:xfrm>
            <a:off x="4421080" y="5514512"/>
            <a:ext cx="0" cy="1405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</a:t>
                          </a: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592" t="-519588" r="-200531" b="-10206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7370358B-F790-4C76-A7DC-EF3D7CE21C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342220"/>
              </p:ext>
            </p:extLst>
          </p:nvPr>
        </p:nvGraphicFramePr>
        <p:xfrm>
          <a:off x="1110629" y="-14397"/>
          <a:ext cx="9970741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A38B737-2FE4-49A5-9786-2769261FB916}"/>
              </a:ext>
            </a:extLst>
          </p:cNvPr>
          <p:cNvSpPr txBox="1"/>
          <p:nvPr/>
        </p:nvSpPr>
        <p:spPr>
          <a:xfrm>
            <a:off x="2877954" y="5927376"/>
            <a:ext cx="2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B49EF-FF8B-49C0-A544-EBB8FCF20E10}"/>
              </a:ext>
            </a:extLst>
          </p:cNvPr>
          <p:cNvSpPr txBox="1"/>
          <p:nvPr/>
        </p:nvSpPr>
        <p:spPr>
          <a:xfrm>
            <a:off x="4697129" y="556479"/>
            <a:ext cx="2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8933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0C72F003-1CC0-4264-93D6-8B5FACDC0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04468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80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E36883EE-1957-41FE-90DD-E7363F02D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74048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972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6B3F6598-74E0-4752-BA9E-22010B846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265648"/>
              </p:ext>
            </p:extLst>
          </p:nvPr>
        </p:nvGraphicFramePr>
        <p:xfrm>
          <a:off x="1114031" y="-14397"/>
          <a:ext cx="9963938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72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91682B63-4F7E-416B-8F15-CF97B0EFE0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218475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552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61A7C0B-2E46-4D3E-9AFF-10A3A399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255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Обнаруженные недостатки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6374F9-9507-4915-892C-9CA299E0B7D5}"/>
                  </a:ext>
                </a:extLst>
              </p:cNvPr>
              <p:cNvSpPr txBox="1"/>
              <p:nvPr/>
            </p:nvSpPr>
            <p:spPr>
              <a:xfrm>
                <a:off x="1257669" y="1757779"/>
                <a:ext cx="9676661" cy="4622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Изначально для построения графика модуля ускорения мы использовали данные, обработанные программой ОПН и переданные организаторам по радиоканалу. Мы решили, что эти данные отличаются от действительных, и для проверки мы вычислили данные значения сами по следующей формуле: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𝑎</m:t>
                      </m:r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m:t>= √(</m:t>
                      </m:r>
                      <m:sSup>
                        <m:sSupPr>
                          <m:ctrlP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800" b="0" i="1" kern="12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</m:e>
                        <m:sup>
                          <m:r>
                            <a:rPr lang="en-US" sz="18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В результате наши вычисления значительно отличались от предоставленных.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Поскольку исходные данные для расчетов были одни и те же, мы предположили, что в программном коде ОПН или приемной станции была допущена ошибка, которая привела к неправильным расчетам. Для расчета модуля ускорения в дальнейшем мы использовали вычисленные нами значения.</a:t>
                </a:r>
              </a:p>
              <a:p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en-US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P.S.</a:t>
                </a:r>
                <a:r>
                  <a:rPr lang="ru-RU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позже один из организаторов подтвердил, что в нашем спутнике использовалась устаревшая прошивка, в которой для расчета модуля ускорения была использована неверная формула, так что наши предположения и расчеты оказались верны</a:t>
                </a:r>
                <a:endParaRPr lang="ru-RU" sz="1800" i="1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6374F9-9507-4915-892C-9CA299E0B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669" y="1757779"/>
                <a:ext cx="9676661" cy="4622163"/>
              </a:xfrm>
              <a:prstGeom prst="rect">
                <a:avLst/>
              </a:prstGeom>
              <a:blipFill>
                <a:blip r:embed="rId2"/>
                <a:stretch>
                  <a:fillRect l="-504" t="-659" r="-693" b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014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61A7C0B-2E46-4D3E-9AFF-10A3A399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3255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скорости полета ОПН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71FA4-D547-4144-B0A4-13C54F132A86}"/>
                  </a:ext>
                </a:extLst>
              </p:cNvPr>
              <p:cNvSpPr txBox="1"/>
              <p:nvPr/>
            </p:nvSpPr>
            <p:spPr>
              <a:xfrm>
                <a:off x="417095" y="1427283"/>
                <a:ext cx="11357810" cy="5430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Найдем максимальную скорость спуска и подъема.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Для вычисления этого значения мы записывали в пакеты телеметрии значения проекций ускорения на 3 оси, чтобы потом вычислить модуль ускорения и выразить из него модуль скорости. Мы могли бы сразу рассчитывать это значение с помощью микроконтроллера и передавать его в пакетах телеметрии, но тогда бы они были слишком перегружены, поэтому было принято решение найти скорость после полета.</a:t>
                </a:r>
              </a:p>
              <a:p>
                <a:endParaRPr lang="ru-RU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Выразим скорость через ускорение и время: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Найдем максимальную скорость подъема. Проанализировав график зависимости модуля ускорения от времени и высоты от времени, мы определили, что ОПН двигался с максимальным ускорением в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5</m:t>
                    </m:r>
                    <m:r>
                      <a:rPr lang="ru-RU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0</m:t>
                    </m:r>
                    <m:r>
                      <a:rPr lang="ru-RU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ru-RU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Microsoft YaHei" panose="020B0503020204020204" pitchFamily="34" charset="-122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на протяжении 1 секунды. Таким образом,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ru-RU" b="0" i="1" smtClean="0">
                        <a:latin typeface="Cambria Math" panose="02040503050406030204" pitchFamily="18" charset="0"/>
                      </a:rPr>
                      <m:t>=50 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.</a:t>
                </a:r>
              </a:p>
              <a:p>
                <a:endParaRPr lang="ru-RU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Таким же образом найдем наибольшую скорость снижения до раскрытия парашюта. Она составит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23 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. После активации СС скорость снизилась до 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  <m:r>
                      <a:rPr lang="ru-RU" sz="1800" b="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19</m:t>
                    </m:r>
                    <m:f>
                      <m:fPr>
                        <m:ctrlP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. Это превышает максимальную регламентированную скорость, поскольку посл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е раскрытия парашюта его стропы перехлестнулись и запутались. Тем не менее, ОПН успешно приземлился и не пострадал от удара о землю.</a:t>
                </a:r>
                <a:endParaRPr lang="ru-RU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endParaRPr lang="ru-RU" sz="18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771FA4-D547-4144-B0A4-13C54F132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95" y="1427283"/>
                <a:ext cx="11357810" cy="5430717"/>
              </a:xfrm>
              <a:prstGeom prst="rect">
                <a:avLst/>
              </a:prstGeom>
              <a:blipFill>
                <a:blip r:embed="rId2"/>
                <a:stretch>
                  <a:fillRect l="-429" t="-561" r="-7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57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25514C51-60EA-4F8F-94A4-03157AFF92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501381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5239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Общая масса,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пружины, закручена на валу на 3 витка резьбы. Таким образом, для того,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1754</Words>
  <Application>Microsoft Office PowerPoint</Application>
  <PresentationFormat>Широкоэкранный</PresentationFormat>
  <Paragraphs>225</Paragraphs>
  <Slides>28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73</cp:revision>
  <dcterms:created xsi:type="dcterms:W3CDTF">2021-05-12T12:31:56Z</dcterms:created>
  <dcterms:modified xsi:type="dcterms:W3CDTF">2021-10-23T17:11:24Z</dcterms:modified>
</cp:coreProperties>
</file>